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99" d="100"/>
          <a:sy n="99" d="100"/>
        </p:scale>
        <p:origin x="82" y="-50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599A16E-1E59-4AD7-BBDD-EE6C91F0ABA4}" type="doc">
      <dgm:prSet loTypeId="urn:microsoft.com/office/officeart/2005/8/layout/hierarchy1" loCatId="hierarchy" qsTypeId="urn:microsoft.com/office/officeart/2005/8/quickstyle/simple4" qsCatId="simple" csTypeId="urn:microsoft.com/office/officeart/2005/8/colors/accent1_2" csCatId="accent1" phldr="1"/>
      <dgm:spPr/>
      <dgm:t>
        <a:bodyPr/>
        <a:lstStyle/>
        <a:p>
          <a:endParaRPr lang="en-US"/>
        </a:p>
      </dgm:t>
    </dgm:pt>
    <dgm:pt modelId="{278962F8-5AD3-4837-A2AB-8466DBF31FB5}">
      <dgm:prSet/>
      <dgm:spPr/>
      <dgm:t>
        <a:bodyPr/>
        <a:lstStyle/>
        <a:p>
          <a:r>
            <a:rPr lang="en-US" dirty="0"/>
            <a:t>The purpose of this project is to help encourage more people in all places to throw their hats in the ring and create video games while also getting more people involved into the community.</a:t>
          </a:r>
        </a:p>
      </dgm:t>
    </dgm:pt>
    <dgm:pt modelId="{7B683CE5-3F29-40AD-8135-845D17A5A10A}" type="parTrans" cxnId="{C717AC1B-AE49-46BE-BE67-39431C4BE636}">
      <dgm:prSet/>
      <dgm:spPr/>
      <dgm:t>
        <a:bodyPr/>
        <a:lstStyle/>
        <a:p>
          <a:endParaRPr lang="en-US"/>
        </a:p>
      </dgm:t>
    </dgm:pt>
    <dgm:pt modelId="{D75CE16C-EA1E-405E-AF46-41F41575D6E6}" type="sibTrans" cxnId="{C717AC1B-AE49-46BE-BE67-39431C4BE636}">
      <dgm:prSet/>
      <dgm:spPr/>
      <dgm:t>
        <a:bodyPr/>
        <a:lstStyle/>
        <a:p>
          <a:endParaRPr lang="en-US"/>
        </a:p>
      </dgm:t>
    </dgm:pt>
    <dgm:pt modelId="{B8451A0B-E836-4E6A-958E-EF30F6FF9C61}">
      <dgm:prSet/>
      <dgm:spPr/>
      <dgm:t>
        <a:bodyPr/>
        <a:lstStyle/>
        <a:p>
          <a:r>
            <a:rPr lang="en-US" dirty="0"/>
            <a:t>There is hope that people will not jump the gun on video games and make different decisions and in-depth reviews based on this communicated information. </a:t>
          </a:r>
        </a:p>
      </dgm:t>
    </dgm:pt>
    <dgm:pt modelId="{0339A27F-3492-4131-B52B-C45B840B3A35}" type="parTrans" cxnId="{A6FA54A5-5DE6-48EC-AC2F-A81F79A45EB3}">
      <dgm:prSet/>
      <dgm:spPr/>
      <dgm:t>
        <a:bodyPr/>
        <a:lstStyle/>
        <a:p>
          <a:endParaRPr lang="en-US"/>
        </a:p>
      </dgm:t>
    </dgm:pt>
    <dgm:pt modelId="{E393D38B-BE4F-4F6C-847E-8F9B769AA731}" type="sibTrans" cxnId="{A6FA54A5-5DE6-48EC-AC2F-A81F79A45EB3}">
      <dgm:prSet/>
      <dgm:spPr/>
      <dgm:t>
        <a:bodyPr/>
        <a:lstStyle/>
        <a:p>
          <a:endParaRPr lang="en-US"/>
        </a:p>
      </dgm:t>
    </dgm:pt>
    <dgm:pt modelId="{2FE1081F-D1E3-4C4B-BBF1-D29496AA26A4}">
      <dgm:prSet/>
      <dgm:spPr/>
      <dgm:t>
        <a:bodyPr/>
        <a:lstStyle/>
        <a:p>
          <a:r>
            <a:rPr lang="en-US" dirty="0"/>
            <a:t>People will also learn about both positives and negatives about video games as well.</a:t>
          </a:r>
        </a:p>
      </dgm:t>
    </dgm:pt>
    <dgm:pt modelId="{F239EAC1-F078-4381-B836-8D7944CBF966}" type="parTrans" cxnId="{BEAFBAFB-608C-4A1E-8370-692AEAE7B582}">
      <dgm:prSet/>
      <dgm:spPr/>
      <dgm:t>
        <a:bodyPr/>
        <a:lstStyle/>
        <a:p>
          <a:endParaRPr lang="en-US"/>
        </a:p>
      </dgm:t>
    </dgm:pt>
    <dgm:pt modelId="{3F286D84-66CD-419C-A161-A3A5D85A94F4}" type="sibTrans" cxnId="{BEAFBAFB-608C-4A1E-8370-692AEAE7B582}">
      <dgm:prSet/>
      <dgm:spPr/>
      <dgm:t>
        <a:bodyPr/>
        <a:lstStyle/>
        <a:p>
          <a:endParaRPr lang="en-US"/>
        </a:p>
      </dgm:t>
    </dgm:pt>
    <dgm:pt modelId="{056C21C5-A68A-4EA8-97EE-C5DC7AFF85D5}" type="pres">
      <dgm:prSet presAssocID="{3599A16E-1E59-4AD7-BBDD-EE6C91F0ABA4}" presName="hierChild1" presStyleCnt="0">
        <dgm:presLayoutVars>
          <dgm:chPref val="1"/>
          <dgm:dir/>
          <dgm:animOne val="branch"/>
          <dgm:animLvl val="lvl"/>
          <dgm:resizeHandles/>
        </dgm:presLayoutVars>
      </dgm:prSet>
      <dgm:spPr/>
    </dgm:pt>
    <dgm:pt modelId="{4D344C97-4495-4AFC-BF88-68C09F816821}" type="pres">
      <dgm:prSet presAssocID="{278962F8-5AD3-4837-A2AB-8466DBF31FB5}" presName="hierRoot1" presStyleCnt="0"/>
      <dgm:spPr/>
    </dgm:pt>
    <dgm:pt modelId="{D07293FA-F4CF-41BC-8A5D-4AF0057218C4}" type="pres">
      <dgm:prSet presAssocID="{278962F8-5AD3-4837-A2AB-8466DBF31FB5}" presName="composite" presStyleCnt="0"/>
      <dgm:spPr/>
    </dgm:pt>
    <dgm:pt modelId="{A22BD932-432A-4BB5-A997-030DC078EEBE}" type="pres">
      <dgm:prSet presAssocID="{278962F8-5AD3-4837-A2AB-8466DBF31FB5}" presName="background" presStyleLbl="node0" presStyleIdx="0" presStyleCnt="3"/>
      <dgm:spPr/>
    </dgm:pt>
    <dgm:pt modelId="{070E715A-AC54-4F0B-B78C-6C7BC95C3E9C}" type="pres">
      <dgm:prSet presAssocID="{278962F8-5AD3-4837-A2AB-8466DBF31FB5}" presName="text" presStyleLbl="fgAcc0" presStyleIdx="0" presStyleCnt="3">
        <dgm:presLayoutVars>
          <dgm:chPref val="3"/>
        </dgm:presLayoutVars>
      </dgm:prSet>
      <dgm:spPr/>
    </dgm:pt>
    <dgm:pt modelId="{F981D526-89AD-4463-9670-D9D5AE13E765}" type="pres">
      <dgm:prSet presAssocID="{278962F8-5AD3-4837-A2AB-8466DBF31FB5}" presName="hierChild2" presStyleCnt="0"/>
      <dgm:spPr/>
    </dgm:pt>
    <dgm:pt modelId="{B6DD570A-83EE-4C0D-BD69-834F1C0189FA}" type="pres">
      <dgm:prSet presAssocID="{B8451A0B-E836-4E6A-958E-EF30F6FF9C61}" presName="hierRoot1" presStyleCnt="0"/>
      <dgm:spPr/>
    </dgm:pt>
    <dgm:pt modelId="{E3647EA8-81E9-4A1A-BA84-91F33F67D5B9}" type="pres">
      <dgm:prSet presAssocID="{B8451A0B-E836-4E6A-958E-EF30F6FF9C61}" presName="composite" presStyleCnt="0"/>
      <dgm:spPr/>
    </dgm:pt>
    <dgm:pt modelId="{3478C62A-4108-4692-AB53-FF7314C8A9FC}" type="pres">
      <dgm:prSet presAssocID="{B8451A0B-E836-4E6A-958E-EF30F6FF9C61}" presName="background" presStyleLbl="node0" presStyleIdx="1" presStyleCnt="3"/>
      <dgm:spPr/>
    </dgm:pt>
    <dgm:pt modelId="{440FB549-D752-4B8F-A595-DB2FC00ECF1C}" type="pres">
      <dgm:prSet presAssocID="{B8451A0B-E836-4E6A-958E-EF30F6FF9C61}" presName="text" presStyleLbl="fgAcc0" presStyleIdx="1" presStyleCnt="3">
        <dgm:presLayoutVars>
          <dgm:chPref val="3"/>
        </dgm:presLayoutVars>
      </dgm:prSet>
      <dgm:spPr/>
    </dgm:pt>
    <dgm:pt modelId="{72C5FC0C-042C-4CC0-BC09-EF40AB351D4E}" type="pres">
      <dgm:prSet presAssocID="{B8451A0B-E836-4E6A-958E-EF30F6FF9C61}" presName="hierChild2" presStyleCnt="0"/>
      <dgm:spPr/>
    </dgm:pt>
    <dgm:pt modelId="{61B59F23-14B2-403B-88A4-3E12A0812B6B}" type="pres">
      <dgm:prSet presAssocID="{2FE1081F-D1E3-4C4B-BBF1-D29496AA26A4}" presName="hierRoot1" presStyleCnt="0"/>
      <dgm:spPr/>
    </dgm:pt>
    <dgm:pt modelId="{22A3D77F-03C0-49B6-BC98-0D78ED4B6FFE}" type="pres">
      <dgm:prSet presAssocID="{2FE1081F-D1E3-4C4B-BBF1-D29496AA26A4}" presName="composite" presStyleCnt="0"/>
      <dgm:spPr/>
    </dgm:pt>
    <dgm:pt modelId="{2B2CA0F7-B03C-4455-AE09-7BD0DF3CCFB3}" type="pres">
      <dgm:prSet presAssocID="{2FE1081F-D1E3-4C4B-BBF1-D29496AA26A4}" presName="background" presStyleLbl="node0" presStyleIdx="2" presStyleCnt="3"/>
      <dgm:spPr/>
    </dgm:pt>
    <dgm:pt modelId="{D381F691-D432-42F8-AA5B-E14C6C6198F7}" type="pres">
      <dgm:prSet presAssocID="{2FE1081F-D1E3-4C4B-BBF1-D29496AA26A4}" presName="text" presStyleLbl="fgAcc0" presStyleIdx="2" presStyleCnt="3">
        <dgm:presLayoutVars>
          <dgm:chPref val="3"/>
        </dgm:presLayoutVars>
      </dgm:prSet>
      <dgm:spPr/>
    </dgm:pt>
    <dgm:pt modelId="{98FCE5D9-7225-4708-8819-28101438D1BD}" type="pres">
      <dgm:prSet presAssocID="{2FE1081F-D1E3-4C4B-BBF1-D29496AA26A4}" presName="hierChild2" presStyleCnt="0"/>
      <dgm:spPr/>
    </dgm:pt>
  </dgm:ptLst>
  <dgm:cxnLst>
    <dgm:cxn modelId="{C717AC1B-AE49-46BE-BE67-39431C4BE636}" srcId="{3599A16E-1E59-4AD7-BBDD-EE6C91F0ABA4}" destId="{278962F8-5AD3-4837-A2AB-8466DBF31FB5}" srcOrd="0" destOrd="0" parTransId="{7B683CE5-3F29-40AD-8135-845D17A5A10A}" sibTransId="{D75CE16C-EA1E-405E-AF46-41F41575D6E6}"/>
    <dgm:cxn modelId="{5BD74B22-EF98-4525-9C8C-BD81833153F0}" type="presOf" srcId="{278962F8-5AD3-4837-A2AB-8466DBF31FB5}" destId="{070E715A-AC54-4F0B-B78C-6C7BC95C3E9C}" srcOrd="0" destOrd="0" presId="urn:microsoft.com/office/officeart/2005/8/layout/hierarchy1"/>
    <dgm:cxn modelId="{F7135580-8BA8-41F6-B5ED-8A03DB7DCF56}" type="presOf" srcId="{2FE1081F-D1E3-4C4B-BBF1-D29496AA26A4}" destId="{D381F691-D432-42F8-AA5B-E14C6C6198F7}" srcOrd="0" destOrd="0" presId="urn:microsoft.com/office/officeart/2005/8/layout/hierarchy1"/>
    <dgm:cxn modelId="{AE8C2E84-4758-442C-BD51-B63F9B75E35E}" type="presOf" srcId="{3599A16E-1E59-4AD7-BBDD-EE6C91F0ABA4}" destId="{056C21C5-A68A-4EA8-97EE-C5DC7AFF85D5}" srcOrd="0" destOrd="0" presId="urn:microsoft.com/office/officeart/2005/8/layout/hierarchy1"/>
    <dgm:cxn modelId="{BCECDCA3-9D67-4BA9-AFB4-CF1D2236000A}" type="presOf" srcId="{B8451A0B-E836-4E6A-958E-EF30F6FF9C61}" destId="{440FB549-D752-4B8F-A595-DB2FC00ECF1C}" srcOrd="0" destOrd="0" presId="urn:microsoft.com/office/officeart/2005/8/layout/hierarchy1"/>
    <dgm:cxn modelId="{A6FA54A5-5DE6-48EC-AC2F-A81F79A45EB3}" srcId="{3599A16E-1E59-4AD7-BBDD-EE6C91F0ABA4}" destId="{B8451A0B-E836-4E6A-958E-EF30F6FF9C61}" srcOrd="1" destOrd="0" parTransId="{0339A27F-3492-4131-B52B-C45B840B3A35}" sibTransId="{E393D38B-BE4F-4F6C-847E-8F9B769AA731}"/>
    <dgm:cxn modelId="{BEAFBAFB-608C-4A1E-8370-692AEAE7B582}" srcId="{3599A16E-1E59-4AD7-BBDD-EE6C91F0ABA4}" destId="{2FE1081F-D1E3-4C4B-BBF1-D29496AA26A4}" srcOrd="2" destOrd="0" parTransId="{F239EAC1-F078-4381-B836-8D7944CBF966}" sibTransId="{3F286D84-66CD-419C-A161-A3A5D85A94F4}"/>
    <dgm:cxn modelId="{163C073A-F061-42C4-ACA3-DC31AC090F26}" type="presParOf" srcId="{056C21C5-A68A-4EA8-97EE-C5DC7AFF85D5}" destId="{4D344C97-4495-4AFC-BF88-68C09F816821}" srcOrd="0" destOrd="0" presId="urn:microsoft.com/office/officeart/2005/8/layout/hierarchy1"/>
    <dgm:cxn modelId="{5C8B90AC-7AEE-4F13-AC60-38BF8A9A82E9}" type="presParOf" srcId="{4D344C97-4495-4AFC-BF88-68C09F816821}" destId="{D07293FA-F4CF-41BC-8A5D-4AF0057218C4}" srcOrd="0" destOrd="0" presId="urn:microsoft.com/office/officeart/2005/8/layout/hierarchy1"/>
    <dgm:cxn modelId="{52DAC25F-1568-4D27-BF83-8E8522AB6DBA}" type="presParOf" srcId="{D07293FA-F4CF-41BC-8A5D-4AF0057218C4}" destId="{A22BD932-432A-4BB5-A997-030DC078EEBE}" srcOrd="0" destOrd="0" presId="urn:microsoft.com/office/officeart/2005/8/layout/hierarchy1"/>
    <dgm:cxn modelId="{475DF191-5DF1-466C-8F57-202549DECA80}" type="presParOf" srcId="{D07293FA-F4CF-41BC-8A5D-4AF0057218C4}" destId="{070E715A-AC54-4F0B-B78C-6C7BC95C3E9C}" srcOrd="1" destOrd="0" presId="urn:microsoft.com/office/officeart/2005/8/layout/hierarchy1"/>
    <dgm:cxn modelId="{518EEBA3-DD6D-42AC-8456-7047E0DCB436}" type="presParOf" srcId="{4D344C97-4495-4AFC-BF88-68C09F816821}" destId="{F981D526-89AD-4463-9670-D9D5AE13E765}" srcOrd="1" destOrd="0" presId="urn:microsoft.com/office/officeart/2005/8/layout/hierarchy1"/>
    <dgm:cxn modelId="{71781BF3-0E01-4286-A80D-909B4B189FB8}" type="presParOf" srcId="{056C21C5-A68A-4EA8-97EE-C5DC7AFF85D5}" destId="{B6DD570A-83EE-4C0D-BD69-834F1C0189FA}" srcOrd="1" destOrd="0" presId="urn:microsoft.com/office/officeart/2005/8/layout/hierarchy1"/>
    <dgm:cxn modelId="{ECBD9F1F-BD53-4327-A369-4316AB4BE4A7}" type="presParOf" srcId="{B6DD570A-83EE-4C0D-BD69-834F1C0189FA}" destId="{E3647EA8-81E9-4A1A-BA84-91F33F67D5B9}" srcOrd="0" destOrd="0" presId="urn:microsoft.com/office/officeart/2005/8/layout/hierarchy1"/>
    <dgm:cxn modelId="{A2CE84AD-8CE9-4051-AFF1-003CBE8B2D22}" type="presParOf" srcId="{E3647EA8-81E9-4A1A-BA84-91F33F67D5B9}" destId="{3478C62A-4108-4692-AB53-FF7314C8A9FC}" srcOrd="0" destOrd="0" presId="urn:microsoft.com/office/officeart/2005/8/layout/hierarchy1"/>
    <dgm:cxn modelId="{561B9BA1-48E4-49A8-AE63-2487DF0AB0EA}" type="presParOf" srcId="{E3647EA8-81E9-4A1A-BA84-91F33F67D5B9}" destId="{440FB549-D752-4B8F-A595-DB2FC00ECF1C}" srcOrd="1" destOrd="0" presId="urn:microsoft.com/office/officeart/2005/8/layout/hierarchy1"/>
    <dgm:cxn modelId="{18B6ED46-1F0D-454E-A685-CBEB86F7532E}" type="presParOf" srcId="{B6DD570A-83EE-4C0D-BD69-834F1C0189FA}" destId="{72C5FC0C-042C-4CC0-BC09-EF40AB351D4E}" srcOrd="1" destOrd="0" presId="urn:microsoft.com/office/officeart/2005/8/layout/hierarchy1"/>
    <dgm:cxn modelId="{8AA0948D-C904-43A7-92DA-7D56ED16D4AF}" type="presParOf" srcId="{056C21C5-A68A-4EA8-97EE-C5DC7AFF85D5}" destId="{61B59F23-14B2-403B-88A4-3E12A0812B6B}" srcOrd="2" destOrd="0" presId="urn:microsoft.com/office/officeart/2005/8/layout/hierarchy1"/>
    <dgm:cxn modelId="{5F6F561F-98BB-4980-B1AF-95124B1D7029}" type="presParOf" srcId="{61B59F23-14B2-403B-88A4-3E12A0812B6B}" destId="{22A3D77F-03C0-49B6-BC98-0D78ED4B6FFE}" srcOrd="0" destOrd="0" presId="urn:microsoft.com/office/officeart/2005/8/layout/hierarchy1"/>
    <dgm:cxn modelId="{C983CBAF-44C0-499C-B4D7-55DA8BF3076E}" type="presParOf" srcId="{22A3D77F-03C0-49B6-BC98-0D78ED4B6FFE}" destId="{2B2CA0F7-B03C-4455-AE09-7BD0DF3CCFB3}" srcOrd="0" destOrd="0" presId="urn:microsoft.com/office/officeart/2005/8/layout/hierarchy1"/>
    <dgm:cxn modelId="{038128A3-894B-4E84-B460-92571324C5D8}" type="presParOf" srcId="{22A3D77F-03C0-49B6-BC98-0D78ED4B6FFE}" destId="{D381F691-D432-42F8-AA5B-E14C6C6198F7}" srcOrd="1" destOrd="0" presId="urn:microsoft.com/office/officeart/2005/8/layout/hierarchy1"/>
    <dgm:cxn modelId="{086C968D-DEEB-44F7-8A03-DDB81A5836C7}" type="presParOf" srcId="{61B59F23-14B2-403B-88A4-3E12A0812B6B}" destId="{98FCE5D9-7225-4708-8819-28101438D1BD}"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2BD932-432A-4BB5-A997-030DC078EEBE}">
      <dsp:nvSpPr>
        <dsp:cNvPr id="0" name=""/>
        <dsp:cNvSpPr/>
      </dsp:nvSpPr>
      <dsp:spPr>
        <a:xfrm>
          <a:off x="0" y="638187"/>
          <a:ext cx="3043237" cy="1932455"/>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070E715A-AC54-4F0B-B78C-6C7BC95C3E9C}">
      <dsp:nvSpPr>
        <dsp:cNvPr id="0" name=""/>
        <dsp:cNvSpPr/>
      </dsp:nvSpPr>
      <dsp:spPr>
        <a:xfrm>
          <a:off x="338137" y="959418"/>
          <a:ext cx="3043237" cy="1932455"/>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The purpose of this project is to help encourage more people in all places to throw their hats in the ring and create video games while also getting more people involved into the community.</a:t>
          </a:r>
        </a:p>
      </dsp:txBody>
      <dsp:txXfrm>
        <a:off x="394737" y="1016018"/>
        <a:ext cx="2930037" cy="1819255"/>
      </dsp:txXfrm>
    </dsp:sp>
    <dsp:sp modelId="{3478C62A-4108-4692-AB53-FF7314C8A9FC}">
      <dsp:nvSpPr>
        <dsp:cNvPr id="0" name=""/>
        <dsp:cNvSpPr/>
      </dsp:nvSpPr>
      <dsp:spPr>
        <a:xfrm>
          <a:off x="3719512" y="638187"/>
          <a:ext cx="3043237" cy="1932455"/>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440FB549-D752-4B8F-A595-DB2FC00ECF1C}">
      <dsp:nvSpPr>
        <dsp:cNvPr id="0" name=""/>
        <dsp:cNvSpPr/>
      </dsp:nvSpPr>
      <dsp:spPr>
        <a:xfrm>
          <a:off x="4057650" y="959418"/>
          <a:ext cx="3043237" cy="1932455"/>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There is hope that people will not jump the gun on video games and make different decisions and in-depth reviews based on this communicated information. </a:t>
          </a:r>
        </a:p>
      </dsp:txBody>
      <dsp:txXfrm>
        <a:off x="4114250" y="1016018"/>
        <a:ext cx="2930037" cy="1819255"/>
      </dsp:txXfrm>
    </dsp:sp>
    <dsp:sp modelId="{2B2CA0F7-B03C-4455-AE09-7BD0DF3CCFB3}">
      <dsp:nvSpPr>
        <dsp:cNvPr id="0" name=""/>
        <dsp:cNvSpPr/>
      </dsp:nvSpPr>
      <dsp:spPr>
        <a:xfrm>
          <a:off x="7439025" y="638187"/>
          <a:ext cx="3043237" cy="1932455"/>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sp>
    <dsp:sp modelId="{D381F691-D432-42F8-AA5B-E14C6C6198F7}">
      <dsp:nvSpPr>
        <dsp:cNvPr id="0" name=""/>
        <dsp:cNvSpPr/>
      </dsp:nvSpPr>
      <dsp:spPr>
        <a:xfrm>
          <a:off x="7777162" y="959418"/>
          <a:ext cx="3043237" cy="1932455"/>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People will also learn about both positives and negatives about video games as well.</a:t>
          </a:r>
        </a:p>
      </dsp:txBody>
      <dsp:txXfrm>
        <a:off x="7833762" y="1016018"/>
        <a:ext cx="2930037" cy="1819255"/>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eg>
</file>

<file path=ppt/media/image4.jpe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A19724-3D12-4E23-8D37-9A4C01A16E12}" type="datetimeFigureOut">
              <a:rPr lang="en-US" smtClean="0"/>
              <a:t>10/23/2022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69048E-7B1C-4116-A420-9B9EDD7DFA3E}" type="slidenum">
              <a:rPr lang="en-US" smtClean="0"/>
              <a:t>‹#›</a:t>
            </a:fld>
            <a:endParaRPr lang="en-US"/>
          </a:p>
        </p:txBody>
      </p:sp>
    </p:spTree>
    <p:extLst>
      <p:ext uri="{BB962C8B-B14F-4D97-AF65-F5344CB8AC3E}">
        <p14:creationId xmlns:p14="http://schemas.microsoft.com/office/powerpoint/2010/main" val="24088405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my Project 1, I have decided to go with something called “Digital Union”</a:t>
            </a:r>
          </a:p>
        </p:txBody>
      </p:sp>
      <p:sp>
        <p:nvSpPr>
          <p:cNvPr id="4" name="Slide Number Placeholder 3"/>
          <p:cNvSpPr>
            <a:spLocks noGrp="1"/>
          </p:cNvSpPr>
          <p:nvPr>
            <p:ph type="sldNum" sz="quarter" idx="5"/>
          </p:nvPr>
        </p:nvSpPr>
        <p:spPr/>
        <p:txBody>
          <a:bodyPr/>
          <a:lstStyle/>
          <a:p>
            <a:fld id="{EB69048E-7B1C-4116-A420-9B9EDD7DFA3E}" type="slidenum">
              <a:rPr lang="en-US" smtClean="0"/>
              <a:t>1</a:t>
            </a:fld>
            <a:endParaRPr lang="en-US"/>
          </a:p>
        </p:txBody>
      </p:sp>
    </p:spTree>
    <p:extLst>
      <p:ext uri="{BB962C8B-B14F-4D97-AF65-F5344CB8AC3E}">
        <p14:creationId xmlns:p14="http://schemas.microsoft.com/office/powerpoint/2010/main" val="23350509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C485584D-7D79-4248-9986-4CA35242F944}" type="datetimeFigureOut">
              <a:rPr lang="en-US" smtClean="0"/>
              <a:t>10/23/2022</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6325312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10/23/2022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0165779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C485584D-7D79-4248-9986-4CA35242F944}" type="datetimeFigureOut">
              <a:rPr lang="en-US" smtClean="0"/>
              <a:t>10/23/2022</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41001692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C485584D-7D79-4248-9986-4CA35242F944}" type="datetimeFigureOut">
              <a:rPr lang="en-US" smtClean="0"/>
              <a:t>10/23/2022</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19590046-DA73-4BBF-84B5-C08E6F75191A}"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8441020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C485584D-7D79-4248-9986-4CA35242F944}" type="datetimeFigureOut">
              <a:rPr lang="en-US" smtClean="0"/>
              <a:t>10/23/2022</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7222074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485584D-7D79-4248-9986-4CA35242F944}" type="datetimeFigureOut">
              <a:rPr lang="en-US" smtClean="0"/>
              <a:t>10/23/2022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0793632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485584D-7D79-4248-9986-4CA35242F944}" type="datetimeFigureOut">
              <a:rPr lang="en-US" smtClean="0"/>
              <a:t>10/23/2022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4919043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85584D-7D79-4248-9986-4CA35242F944}" type="datetimeFigureOut">
              <a:rPr lang="en-US" smtClean="0"/>
              <a:t>10/23/2022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9292573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C485584D-7D79-4248-9986-4CA35242F944}" type="datetimeFigureOut">
              <a:rPr lang="en-US" smtClean="0"/>
              <a:t>10/23/2022</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609245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85584D-7D79-4248-9986-4CA35242F944}" type="datetimeFigureOut">
              <a:rPr lang="en-US" smtClean="0"/>
              <a:t>10/23/2022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4549070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C485584D-7D79-4248-9986-4CA35242F944}" type="datetimeFigureOut">
              <a:rPr lang="en-US" smtClean="0"/>
              <a:t>10/23/2022</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1011622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485584D-7D79-4248-9986-4CA35242F944}" type="datetimeFigureOut">
              <a:rPr lang="en-US" smtClean="0"/>
              <a:t>10/23/2022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07830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485584D-7D79-4248-9986-4CA35242F944}" type="datetimeFigureOut">
              <a:rPr lang="en-US" smtClean="0"/>
              <a:t>10/23/2022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9852123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85584D-7D79-4248-9986-4CA35242F944}" type="datetimeFigureOut">
              <a:rPr lang="en-US" smtClean="0"/>
              <a:t>10/23/2022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7146109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85584D-7D79-4248-9986-4CA35242F944}" type="datetimeFigureOut">
              <a:rPr lang="en-US" smtClean="0"/>
              <a:t>10/23/2022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2534576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10/23/2022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7789818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10/23/2022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739958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485584D-7D79-4248-9986-4CA35242F944}" type="datetimeFigureOut">
              <a:rPr lang="en-US" smtClean="0"/>
              <a:t>10/23/2022</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9590046-DA73-4BBF-84B5-C08E6F75191A}" type="slidenum">
              <a:rPr lang="en-US" smtClean="0"/>
              <a:t>‹#›</a:t>
            </a:fld>
            <a:endParaRPr lang="en-US"/>
          </a:p>
        </p:txBody>
      </p:sp>
    </p:spTree>
    <p:extLst>
      <p:ext uri="{BB962C8B-B14F-4D97-AF65-F5344CB8AC3E}">
        <p14:creationId xmlns:p14="http://schemas.microsoft.com/office/powerpoint/2010/main" val="4084063567"/>
      </p:ext>
    </p:extLst>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medium.com/the-nerd-castle/debunked-the-gamer-stereotype-69be0e4ee0d7" TargetMode="External"/><Relationship Id="rId2" Type="http://schemas.openxmlformats.org/officeDocument/2006/relationships/hyperlink" Target="https://www.theguardian.com/games/2022/may/24/pushing-buttons-violent-video-games" TargetMode="External"/><Relationship Id="rId1" Type="http://schemas.openxmlformats.org/officeDocument/2006/relationships/slideLayout" Target="../slideLayouts/slideLayout2.xml"/><Relationship Id="rId4" Type="http://schemas.openxmlformats.org/officeDocument/2006/relationships/hyperlink" Target="https://www.rkowert.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Picture 3" descr="101010 data lines to infinity">
            <a:extLst>
              <a:ext uri="{FF2B5EF4-FFF2-40B4-BE49-F238E27FC236}">
                <a16:creationId xmlns:a16="http://schemas.microsoft.com/office/drawing/2014/main" id="{30EF9B1E-EEE6-8D91-8CAC-3A5C5E1E9644}"/>
              </a:ext>
            </a:extLst>
          </p:cNvPr>
          <p:cNvPicPr>
            <a:picLocks noChangeAspect="1"/>
          </p:cNvPicPr>
          <p:nvPr/>
        </p:nvPicPr>
        <p:blipFill rotWithShape="1">
          <a:blip r:embed="rId3">
            <a:alphaModFix amt="40000"/>
          </a:blip>
          <a:srcRect t="12980"/>
          <a:stretch/>
        </p:blipFill>
        <p:spPr>
          <a:xfrm>
            <a:off x="20" y="10"/>
            <a:ext cx="12191979" cy="6869638"/>
          </a:xfrm>
          <a:prstGeom prst="rect">
            <a:avLst/>
          </a:prstGeom>
        </p:spPr>
      </p:pic>
      <p:sp>
        <p:nvSpPr>
          <p:cNvPr id="2" name="Title 1">
            <a:extLst>
              <a:ext uri="{FF2B5EF4-FFF2-40B4-BE49-F238E27FC236}">
                <a16:creationId xmlns:a16="http://schemas.microsoft.com/office/drawing/2014/main" id="{AC631E4D-AD7D-BFCA-F922-BEC092DE1AE6}"/>
              </a:ext>
            </a:extLst>
          </p:cNvPr>
          <p:cNvSpPr>
            <a:spLocks noGrp="1"/>
          </p:cNvSpPr>
          <p:nvPr>
            <p:ph type="ctrTitle"/>
          </p:nvPr>
        </p:nvSpPr>
        <p:spPr>
          <a:xfrm>
            <a:off x="1736785" y="723900"/>
            <a:ext cx="8718430" cy="1288489"/>
          </a:xfrm>
          <a:effectLst>
            <a:outerShdw blurRad="50800" dist="12700" dir="2700000" algn="tl" rotWithShape="0">
              <a:prstClr val="black">
                <a:alpha val="40000"/>
              </a:prstClr>
            </a:outerShdw>
          </a:effectLst>
        </p:spPr>
        <p:txBody>
          <a:bodyPr vert="horz" lIns="91440" tIns="45720" rIns="91440" bIns="45720" rtlCol="0" anchor="b">
            <a:normAutofit/>
          </a:bodyPr>
          <a:lstStyle/>
          <a:p>
            <a:r>
              <a:rPr lang="en-US" sz="3200" cap="none">
                <a:solidFill>
                  <a:schemeClr val="tx1"/>
                </a:solidFill>
              </a:rPr>
              <a:t>Digital Union</a:t>
            </a:r>
          </a:p>
        </p:txBody>
      </p:sp>
      <p:sp>
        <p:nvSpPr>
          <p:cNvPr id="3" name="Subtitle 2">
            <a:extLst>
              <a:ext uri="{FF2B5EF4-FFF2-40B4-BE49-F238E27FC236}">
                <a16:creationId xmlns:a16="http://schemas.microsoft.com/office/drawing/2014/main" id="{3B34D049-60EA-4129-04BD-054C29D4F5D2}"/>
              </a:ext>
            </a:extLst>
          </p:cNvPr>
          <p:cNvSpPr>
            <a:spLocks noGrp="1"/>
          </p:cNvSpPr>
          <p:nvPr>
            <p:ph type="subTitle" idx="1"/>
          </p:nvPr>
        </p:nvSpPr>
        <p:spPr>
          <a:xfrm>
            <a:off x="2701962" y="2161903"/>
            <a:ext cx="6788076" cy="3416512"/>
          </a:xfrm>
          <a:effectLst>
            <a:outerShdw blurRad="50800" dist="12700" dir="2700000" algn="tl" rotWithShape="0">
              <a:prstClr val="black">
                <a:alpha val="40000"/>
              </a:prstClr>
            </a:outerShdw>
          </a:effectLst>
        </p:spPr>
        <p:txBody>
          <a:bodyPr vert="horz" lIns="91440" tIns="45720" rIns="91440" bIns="45720" rtlCol="0">
            <a:normAutofit/>
          </a:bodyPr>
          <a:lstStyle/>
          <a:p>
            <a:pPr>
              <a:lnSpc>
                <a:spcPct val="110000"/>
              </a:lnSpc>
            </a:pPr>
            <a:r>
              <a:rPr lang="en-US">
                <a:solidFill>
                  <a:schemeClr val="tx1"/>
                </a:solidFill>
              </a:rPr>
              <a:t>IMED 298</a:t>
            </a:r>
          </a:p>
          <a:p>
            <a:pPr>
              <a:lnSpc>
                <a:spcPct val="110000"/>
              </a:lnSpc>
            </a:pPr>
            <a:r>
              <a:rPr lang="en-US">
                <a:solidFill>
                  <a:schemeClr val="tx1"/>
                </a:solidFill>
              </a:rPr>
              <a:t>10/17/2022</a:t>
            </a:r>
          </a:p>
          <a:p>
            <a:pPr>
              <a:lnSpc>
                <a:spcPct val="110000"/>
              </a:lnSpc>
            </a:pPr>
            <a:endParaRPr lang="en-US">
              <a:solidFill>
                <a:schemeClr val="tx1"/>
              </a:solidFill>
            </a:endParaRPr>
          </a:p>
          <a:p>
            <a:pPr>
              <a:lnSpc>
                <a:spcPct val="110000"/>
              </a:lnSpc>
            </a:pPr>
            <a:r>
              <a:rPr lang="en-US">
                <a:solidFill>
                  <a:schemeClr val="tx1"/>
                </a:solidFill>
              </a:rPr>
              <a:t>Elijah Washington</a:t>
            </a:r>
          </a:p>
        </p:txBody>
      </p:sp>
    </p:spTree>
    <p:extLst>
      <p:ext uri="{BB962C8B-B14F-4D97-AF65-F5344CB8AC3E}">
        <p14:creationId xmlns:p14="http://schemas.microsoft.com/office/powerpoint/2010/main" val="2809033578"/>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EA5387D-64D8-4D6C-B109-FF4E81DF6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101010 data lines to infinity">
            <a:extLst>
              <a:ext uri="{FF2B5EF4-FFF2-40B4-BE49-F238E27FC236}">
                <a16:creationId xmlns:a16="http://schemas.microsoft.com/office/drawing/2014/main" id="{721457B6-263D-15DF-F450-218AD96AE028}"/>
              </a:ext>
            </a:extLst>
          </p:cNvPr>
          <p:cNvPicPr>
            <a:picLocks noChangeAspect="1"/>
          </p:cNvPicPr>
          <p:nvPr/>
        </p:nvPicPr>
        <p:blipFill rotWithShape="1">
          <a:blip r:embed="rId2">
            <a:duotone>
              <a:schemeClr val="bg2">
                <a:shade val="45000"/>
                <a:satMod val="135000"/>
              </a:schemeClr>
              <a:prstClr val="white"/>
            </a:duotone>
            <a:alphaModFix amt="30000"/>
            <a:extLst>
              <a:ext uri="{28A0092B-C50C-407E-A947-70E740481C1C}">
                <a14:useLocalDpi xmlns:a14="http://schemas.microsoft.com/office/drawing/2010/main" val="0"/>
              </a:ext>
            </a:extLst>
          </a:blip>
          <a:srcRect t="13127"/>
          <a:stretch/>
        </p:blipFill>
        <p:spPr>
          <a:xfrm>
            <a:off x="20" y="10"/>
            <a:ext cx="12191980" cy="6857990"/>
          </a:xfrm>
          <a:prstGeom prst="rect">
            <a:avLst/>
          </a:prstGeom>
        </p:spPr>
      </p:pic>
      <p:sp>
        <p:nvSpPr>
          <p:cNvPr id="2" name="Title 1">
            <a:extLst>
              <a:ext uri="{FF2B5EF4-FFF2-40B4-BE49-F238E27FC236}">
                <a16:creationId xmlns:a16="http://schemas.microsoft.com/office/drawing/2014/main" id="{BC773006-5A1C-72C5-B625-A2D12074FE84}"/>
              </a:ext>
            </a:extLst>
          </p:cNvPr>
          <p:cNvSpPr>
            <a:spLocks noGrp="1"/>
          </p:cNvSpPr>
          <p:nvPr>
            <p:ph type="title"/>
          </p:nvPr>
        </p:nvSpPr>
        <p:spPr>
          <a:xfrm>
            <a:off x="2895600" y="764373"/>
            <a:ext cx="8610600" cy="1293028"/>
          </a:xfrm>
        </p:spPr>
        <p:txBody>
          <a:bodyPr>
            <a:normAutofit/>
          </a:bodyPr>
          <a:lstStyle/>
          <a:p>
            <a:r>
              <a:rPr lang="en-US"/>
              <a:t>Digital Union - Intro</a:t>
            </a:r>
          </a:p>
        </p:txBody>
      </p:sp>
      <p:sp>
        <p:nvSpPr>
          <p:cNvPr id="3" name="Content Placeholder 2">
            <a:extLst>
              <a:ext uri="{FF2B5EF4-FFF2-40B4-BE49-F238E27FC236}">
                <a16:creationId xmlns:a16="http://schemas.microsoft.com/office/drawing/2014/main" id="{66223093-E020-CB95-2AD3-CC6E7063BDCF}"/>
              </a:ext>
            </a:extLst>
          </p:cNvPr>
          <p:cNvSpPr>
            <a:spLocks noGrp="1"/>
          </p:cNvSpPr>
          <p:nvPr>
            <p:ph idx="1"/>
          </p:nvPr>
        </p:nvSpPr>
        <p:spPr>
          <a:xfrm>
            <a:off x="685800" y="2194560"/>
            <a:ext cx="10820400" cy="4024125"/>
          </a:xfrm>
        </p:spPr>
        <p:txBody>
          <a:bodyPr>
            <a:normAutofit/>
          </a:bodyPr>
          <a:lstStyle/>
          <a:p>
            <a:r>
              <a:rPr lang="en-US"/>
              <a:t>Digital Union is essentially a game that brings uses many techniques to bring people together.</a:t>
            </a:r>
          </a:p>
          <a:p>
            <a:endParaRPr lang="en-US"/>
          </a:p>
          <a:p>
            <a:r>
              <a:rPr lang="en-US"/>
              <a:t>Its existence came to be due to how a lot of people in life have viewed video games. </a:t>
            </a:r>
            <a:br>
              <a:rPr lang="en-US"/>
            </a:br>
            <a:endParaRPr lang="en-US"/>
          </a:p>
          <a:p>
            <a:r>
              <a:rPr lang="en-US"/>
              <a:t>While there are many who see video games as highly essential pieces of content and often learning experiences, others will see them in a negative light.</a:t>
            </a:r>
          </a:p>
        </p:txBody>
      </p:sp>
    </p:spTree>
    <p:extLst>
      <p:ext uri="{BB962C8B-B14F-4D97-AF65-F5344CB8AC3E}">
        <p14:creationId xmlns:p14="http://schemas.microsoft.com/office/powerpoint/2010/main" val="33569520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CEEE4-9B5D-0858-1186-CF5103DCF0E5}"/>
              </a:ext>
            </a:extLst>
          </p:cNvPr>
          <p:cNvSpPr>
            <a:spLocks noGrp="1"/>
          </p:cNvSpPr>
          <p:nvPr>
            <p:ph type="title"/>
          </p:nvPr>
        </p:nvSpPr>
        <p:spPr>
          <a:xfrm>
            <a:off x="2895600" y="764373"/>
            <a:ext cx="8610600" cy="1293028"/>
          </a:xfrm>
        </p:spPr>
        <p:txBody>
          <a:bodyPr>
            <a:normAutofit/>
          </a:bodyPr>
          <a:lstStyle/>
          <a:p>
            <a:r>
              <a:rPr lang="en-US"/>
              <a:t>Digital Union - Purpose</a:t>
            </a:r>
          </a:p>
        </p:txBody>
      </p:sp>
      <p:graphicFrame>
        <p:nvGraphicFramePr>
          <p:cNvPr id="7" name="Content Placeholder 2">
            <a:extLst>
              <a:ext uri="{FF2B5EF4-FFF2-40B4-BE49-F238E27FC236}">
                <a16:creationId xmlns:a16="http://schemas.microsoft.com/office/drawing/2014/main" id="{F93D0B27-F316-6691-FEE1-54BFAFBCF4BC}"/>
              </a:ext>
            </a:extLst>
          </p:cNvPr>
          <p:cNvGraphicFramePr>
            <a:graphicFrameLocks noGrp="1"/>
          </p:cNvGraphicFramePr>
          <p:nvPr>
            <p:ph idx="1"/>
            <p:extLst>
              <p:ext uri="{D42A27DB-BD31-4B8C-83A1-F6EECF244321}">
                <p14:modId xmlns:p14="http://schemas.microsoft.com/office/powerpoint/2010/main" val="1247668287"/>
              </p:ext>
            </p:extLst>
          </p:nvPr>
        </p:nvGraphicFramePr>
        <p:xfrm>
          <a:off x="685800" y="2441051"/>
          <a:ext cx="10820400" cy="35300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038048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EA5387D-64D8-4D6C-B109-FF4E81DF6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reaching for a paper on a table full of paper and sticky notes">
            <a:extLst>
              <a:ext uri="{FF2B5EF4-FFF2-40B4-BE49-F238E27FC236}">
                <a16:creationId xmlns:a16="http://schemas.microsoft.com/office/drawing/2014/main" id="{E7EDBC06-BC02-315D-D0D1-702644A70FC9}"/>
              </a:ext>
            </a:extLst>
          </p:cNvPr>
          <p:cNvPicPr>
            <a:picLocks noChangeAspect="1"/>
          </p:cNvPicPr>
          <p:nvPr/>
        </p:nvPicPr>
        <p:blipFill rotWithShape="1">
          <a:blip r:embed="rId2">
            <a:alphaModFix amt="30000"/>
          </a:blip>
          <a:srcRect t="8913" b="6817"/>
          <a:stretch/>
        </p:blipFill>
        <p:spPr>
          <a:xfrm>
            <a:off x="20" y="10"/>
            <a:ext cx="12191980" cy="6857990"/>
          </a:xfrm>
          <a:prstGeom prst="rect">
            <a:avLst/>
          </a:prstGeom>
        </p:spPr>
      </p:pic>
      <p:sp>
        <p:nvSpPr>
          <p:cNvPr id="2" name="Title 1">
            <a:extLst>
              <a:ext uri="{FF2B5EF4-FFF2-40B4-BE49-F238E27FC236}">
                <a16:creationId xmlns:a16="http://schemas.microsoft.com/office/drawing/2014/main" id="{ABA5C4E7-75BE-8E64-BA3C-1A38659C3E91}"/>
              </a:ext>
            </a:extLst>
          </p:cNvPr>
          <p:cNvSpPr>
            <a:spLocks noGrp="1"/>
          </p:cNvSpPr>
          <p:nvPr>
            <p:ph type="title"/>
          </p:nvPr>
        </p:nvSpPr>
        <p:spPr>
          <a:xfrm>
            <a:off x="2895600" y="764373"/>
            <a:ext cx="8610600" cy="1293028"/>
          </a:xfrm>
        </p:spPr>
        <p:txBody>
          <a:bodyPr>
            <a:normAutofit/>
          </a:bodyPr>
          <a:lstStyle/>
          <a:p>
            <a:r>
              <a:rPr lang="en-US" dirty="0"/>
              <a:t>Digital Union - Process</a:t>
            </a:r>
          </a:p>
        </p:txBody>
      </p:sp>
      <p:sp>
        <p:nvSpPr>
          <p:cNvPr id="3" name="Content Placeholder 2">
            <a:extLst>
              <a:ext uri="{FF2B5EF4-FFF2-40B4-BE49-F238E27FC236}">
                <a16:creationId xmlns:a16="http://schemas.microsoft.com/office/drawing/2014/main" id="{16F4D8C5-EB53-03AC-5DA1-E84931CCD1A8}"/>
              </a:ext>
            </a:extLst>
          </p:cNvPr>
          <p:cNvSpPr>
            <a:spLocks noGrp="1"/>
          </p:cNvSpPr>
          <p:nvPr>
            <p:ph idx="1"/>
          </p:nvPr>
        </p:nvSpPr>
        <p:spPr>
          <a:xfrm>
            <a:off x="685800" y="2194560"/>
            <a:ext cx="10820400" cy="4024125"/>
          </a:xfrm>
        </p:spPr>
        <p:txBody>
          <a:bodyPr>
            <a:normAutofit/>
          </a:bodyPr>
          <a:lstStyle/>
          <a:p>
            <a:r>
              <a:rPr lang="en-US" dirty="0"/>
              <a:t>I have been working by gathering information to add to the Digital Union document.</a:t>
            </a:r>
          </a:p>
          <a:p>
            <a:endParaRPr lang="en-US" dirty="0"/>
          </a:p>
          <a:p>
            <a:r>
              <a:rPr lang="en-US" dirty="0"/>
              <a:t>On days in which I am not busy or have work done, I will take that time to work towards the full completion of my project.</a:t>
            </a:r>
          </a:p>
          <a:p>
            <a:endParaRPr lang="en-US" dirty="0"/>
          </a:p>
          <a:p>
            <a:r>
              <a:rPr lang="en-US" dirty="0"/>
              <a:t>I have gotten a considerable amount of information to add to this project. I will continue to find more to use in order to better explain this project and get more ideas on what to apply to the final part of the project.</a:t>
            </a:r>
          </a:p>
        </p:txBody>
      </p:sp>
    </p:spTree>
    <p:extLst>
      <p:ext uri="{BB962C8B-B14F-4D97-AF65-F5344CB8AC3E}">
        <p14:creationId xmlns:p14="http://schemas.microsoft.com/office/powerpoint/2010/main" val="38043645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ounded Rectangle 14">
            <a:extLst>
              <a:ext uri="{FF2B5EF4-FFF2-40B4-BE49-F238E27FC236}">
                <a16:creationId xmlns:a16="http://schemas.microsoft.com/office/drawing/2014/main" id="{637BD688-14A6-4B96-B8A2-3CD81C054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0"/>
            <a:ext cx="7555992"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useBgFill="1">
        <p:nvSpPr>
          <p:cNvPr id="17" name="Rectangle 16">
            <a:extLst>
              <a:ext uri="{FF2B5EF4-FFF2-40B4-BE49-F238E27FC236}">
                <a16:creationId xmlns:a16="http://schemas.microsoft.com/office/drawing/2014/main" id="{B7B2544F-CA5E-40F6-9525-716A90C83F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a:effectLst>
            <a:outerShdw blurRad="635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19" name="Picture 18">
            <a:extLst>
              <a:ext uri="{FF2B5EF4-FFF2-40B4-BE49-F238E27FC236}">
                <a16:creationId xmlns:a16="http://schemas.microsoft.com/office/drawing/2014/main" id="{D2B93162-635C-46F5-97EC-E98C1659F1F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61975"/>
          <a:stretch/>
        </p:blipFill>
        <p:spPr>
          <a:xfrm>
            <a:off x="0" y="4375150"/>
            <a:ext cx="4636008" cy="2482850"/>
          </a:xfrm>
          <a:prstGeom prst="rect">
            <a:avLst/>
          </a:prstGeom>
        </p:spPr>
      </p:pic>
      <p:sp>
        <p:nvSpPr>
          <p:cNvPr id="2" name="Title 1">
            <a:extLst>
              <a:ext uri="{FF2B5EF4-FFF2-40B4-BE49-F238E27FC236}">
                <a16:creationId xmlns:a16="http://schemas.microsoft.com/office/drawing/2014/main" id="{99A3F1EE-4E1B-366A-94A4-7FC6D6925E82}"/>
              </a:ext>
            </a:extLst>
          </p:cNvPr>
          <p:cNvSpPr>
            <a:spLocks noGrp="1"/>
          </p:cNvSpPr>
          <p:nvPr>
            <p:ph type="title"/>
          </p:nvPr>
        </p:nvSpPr>
        <p:spPr>
          <a:xfrm>
            <a:off x="665922" y="987287"/>
            <a:ext cx="3548269" cy="4697896"/>
          </a:xfrm>
        </p:spPr>
        <p:txBody>
          <a:bodyPr>
            <a:normAutofit/>
          </a:bodyPr>
          <a:lstStyle/>
          <a:p>
            <a:r>
              <a:rPr lang="en-US" sz="3600"/>
              <a:t>Digital Union - Deliverables</a:t>
            </a:r>
          </a:p>
        </p:txBody>
      </p:sp>
      <p:sp>
        <p:nvSpPr>
          <p:cNvPr id="14" name="Content Placeholder 2">
            <a:extLst>
              <a:ext uri="{FF2B5EF4-FFF2-40B4-BE49-F238E27FC236}">
                <a16:creationId xmlns:a16="http://schemas.microsoft.com/office/drawing/2014/main" id="{1D258337-1B55-0A2F-F8E9-BC1E37512F32}"/>
              </a:ext>
            </a:extLst>
          </p:cNvPr>
          <p:cNvSpPr>
            <a:spLocks noGrp="1"/>
          </p:cNvSpPr>
          <p:nvPr>
            <p:ph idx="1"/>
          </p:nvPr>
        </p:nvSpPr>
        <p:spPr>
          <a:xfrm>
            <a:off x="5057825" y="987287"/>
            <a:ext cx="5755949" cy="4697895"/>
          </a:xfrm>
        </p:spPr>
        <p:txBody>
          <a:bodyPr anchor="ctr">
            <a:normAutofit/>
          </a:bodyPr>
          <a:lstStyle/>
          <a:p>
            <a:r>
              <a:rPr lang="en-US" sz="1800" dirty="0"/>
              <a:t>As of right now, I am still writing and gathering information. I have written down in both a journal and on the documents itself. </a:t>
            </a:r>
          </a:p>
          <a:p>
            <a:r>
              <a:rPr lang="en-US" sz="1800" dirty="0"/>
              <a:t>I have also analyzed more of the sources and looked at ways of explaining their information with examples as well to show that I understand what exactly they are telling me.</a:t>
            </a:r>
          </a:p>
          <a:p>
            <a:endParaRPr lang="en-US" sz="1800" dirty="0"/>
          </a:p>
          <a:p>
            <a:r>
              <a:rPr lang="en-US" sz="1800" dirty="0"/>
              <a:t>I need to continue writing down information with a considerable number of pages and look more at how others view video games</a:t>
            </a:r>
          </a:p>
          <a:p>
            <a:r>
              <a:rPr lang="en-US" sz="1800" dirty="0"/>
              <a:t>Afterwards, I will just need to add and explain the purposeful game design principles and create a video game document that addresses them.</a:t>
            </a:r>
          </a:p>
        </p:txBody>
      </p:sp>
    </p:spTree>
    <p:extLst>
      <p:ext uri="{BB962C8B-B14F-4D97-AF65-F5344CB8AC3E}">
        <p14:creationId xmlns:p14="http://schemas.microsoft.com/office/powerpoint/2010/main" val="8819147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EA5387D-64D8-4D6C-B109-FF4E81DF6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eated person at wood table, holding pencil and writing on lined paper page in open notebook">
            <a:extLst>
              <a:ext uri="{FF2B5EF4-FFF2-40B4-BE49-F238E27FC236}">
                <a16:creationId xmlns:a16="http://schemas.microsoft.com/office/drawing/2014/main" id="{5F375417-0A74-ACEC-217C-9D8BCE3CEDBE}"/>
              </a:ext>
            </a:extLst>
          </p:cNvPr>
          <p:cNvPicPr>
            <a:picLocks noChangeAspect="1"/>
          </p:cNvPicPr>
          <p:nvPr/>
        </p:nvPicPr>
        <p:blipFill rotWithShape="1">
          <a:blip r:embed="rId2">
            <a:alphaModFix amt="30000"/>
            <a:extLst>
              <a:ext uri="{28A0092B-C50C-407E-A947-70E740481C1C}">
                <a14:useLocalDpi xmlns:a14="http://schemas.microsoft.com/office/drawing/2010/main" val="0"/>
              </a:ext>
            </a:extLst>
          </a:blip>
          <a:srcRect t="11788" b="5491"/>
          <a:stretch/>
        </p:blipFill>
        <p:spPr>
          <a:xfrm>
            <a:off x="20" y="10"/>
            <a:ext cx="12191980" cy="6857990"/>
          </a:xfrm>
          <a:prstGeom prst="rect">
            <a:avLst/>
          </a:prstGeom>
        </p:spPr>
      </p:pic>
      <p:sp>
        <p:nvSpPr>
          <p:cNvPr id="2" name="Title 1">
            <a:extLst>
              <a:ext uri="{FF2B5EF4-FFF2-40B4-BE49-F238E27FC236}">
                <a16:creationId xmlns:a16="http://schemas.microsoft.com/office/drawing/2014/main" id="{0CEAB10E-E6AD-4C20-E97D-1A7EF6B84025}"/>
              </a:ext>
            </a:extLst>
          </p:cNvPr>
          <p:cNvSpPr>
            <a:spLocks noGrp="1"/>
          </p:cNvSpPr>
          <p:nvPr>
            <p:ph type="title"/>
          </p:nvPr>
        </p:nvSpPr>
        <p:spPr>
          <a:xfrm>
            <a:off x="2895600" y="764373"/>
            <a:ext cx="8610600" cy="1293028"/>
          </a:xfrm>
        </p:spPr>
        <p:txBody>
          <a:bodyPr>
            <a:normAutofit/>
          </a:bodyPr>
          <a:lstStyle/>
          <a:p>
            <a:r>
              <a:rPr lang="en-US" dirty="0"/>
              <a:t>Digital Union - Challenges</a:t>
            </a:r>
          </a:p>
        </p:txBody>
      </p:sp>
      <p:sp>
        <p:nvSpPr>
          <p:cNvPr id="3" name="Content Placeholder 2">
            <a:extLst>
              <a:ext uri="{FF2B5EF4-FFF2-40B4-BE49-F238E27FC236}">
                <a16:creationId xmlns:a16="http://schemas.microsoft.com/office/drawing/2014/main" id="{7A170510-DB03-2EEE-67A9-E682878218B7}"/>
              </a:ext>
            </a:extLst>
          </p:cNvPr>
          <p:cNvSpPr>
            <a:spLocks noGrp="1"/>
          </p:cNvSpPr>
          <p:nvPr>
            <p:ph idx="1"/>
          </p:nvPr>
        </p:nvSpPr>
        <p:spPr>
          <a:xfrm>
            <a:off x="685800" y="2194560"/>
            <a:ext cx="10820400" cy="4024125"/>
          </a:xfrm>
        </p:spPr>
        <p:txBody>
          <a:bodyPr>
            <a:normAutofit/>
          </a:bodyPr>
          <a:lstStyle/>
          <a:p>
            <a:r>
              <a:rPr lang="en-US" sz="2000"/>
              <a:t>I have had a lot of struggles putting the information learned on the document.</a:t>
            </a:r>
          </a:p>
          <a:p>
            <a:endParaRPr lang="en-US" sz="2000"/>
          </a:p>
          <a:p>
            <a:r>
              <a:rPr lang="en-US" sz="2000"/>
              <a:t>I have also struggled with motivating myself to open it up and continue despite the information gathered.</a:t>
            </a:r>
          </a:p>
          <a:p>
            <a:endParaRPr lang="en-US" sz="2000"/>
          </a:p>
          <a:p>
            <a:r>
              <a:rPr lang="en-US" sz="2000"/>
              <a:t>Since I have had struggles with Time Management as well, I attended a meeting which helps provide methods to use.</a:t>
            </a:r>
          </a:p>
          <a:p>
            <a:endParaRPr lang="en-US" sz="2000"/>
          </a:p>
          <a:p>
            <a:r>
              <a:rPr lang="en-US" sz="2000"/>
              <a:t>There are some other class work that came up suddenly which sometimes in the way.</a:t>
            </a:r>
          </a:p>
        </p:txBody>
      </p:sp>
    </p:spTree>
    <p:extLst>
      <p:ext uri="{BB962C8B-B14F-4D97-AF65-F5344CB8AC3E}">
        <p14:creationId xmlns:p14="http://schemas.microsoft.com/office/powerpoint/2010/main" val="33256572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2767A-6492-F3BC-8218-BC87E93557BC}"/>
              </a:ext>
            </a:extLst>
          </p:cNvPr>
          <p:cNvSpPr>
            <a:spLocks noGrp="1"/>
          </p:cNvSpPr>
          <p:nvPr>
            <p:ph type="title"/>
          </p:nvPr>
        </p:nvSpPr>
        <p:spPr/>
        <p:txBody>
          <a:bodyPr/>
          <a:lstStyle/>
          <a:p>
            <a:r>
              <a:rPr lang="en-US" dirty="0"/>
              <a:t>Digital Union - </a:t>
            </a:r>
            <a:r>
              <a:rPr lang="en-US" dirty="0" err="1"/>
              <a:t>Refernces</a:t>
            </a:r>
            <a:endParaRPr lang="en-US" dirty="0"/>
          </a:p>
        </p:txBody>
      </p:sp>
      <p:sp>
        <p:nvSpPr>
          <p:cNvPr id="3" name="Content Placeholder 2">
            <a:extLst>
              <a:ext uri="{FF2B5EF4-FFF2-40B4-BE49-F238E27FC236}">
                <a16:creationId xmlns:a16="http://schemas.microsoft.com/office/drawing/2014/main" id="{21FC0BEC-EA92-5594-67E5-4A1CD909AC09}"/>
              </a:ext>
            </a:extLst>
          </p:cNvPr>
          <p:cNvSpPr>
            <a:spLocks noGrp="1"/>
          </p:cNvSpPr>
          <p:nvPr>
            <p:ph idx="1"/>
          </p:nvPr>
        </p:nvSpPr>
        <p:spPr/>
        <p:txBody>
          <a:bodyPr/>
          <a:lstStyle/>
          <a:p>
            <a:pPr marL="0" marR="0">
              <a:lnSpc>
                <a:spcPct val="200000"/>
              </a:lnSpc>
              <a:spcBef>
                <a:spcPts val="0"/>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MacDonald, K. (2022, May 24). Pushing Buttons: Why linking real-world violence to video games is a dangerous distraction. </a:t>
            </a:r>
            <a:r>
              <a:rPr lang="en-US" sz="1800" i="1" dirty="0" err="1">
                <a:effectLst/>
                <a:latin typeface="Times New Roman" panose="02020603050405020304" pitchFamily="18" charset="0"/>
                <a:ea typeface="Times New Roman" panose="02020603050405020304" pitchFamily="18" charset="0"/>
                <a:cs typeface="Times New Roman" panose="02020603050405020304" pitchFamily="18" charset="0"/>
              </a:rPr>
              <a:t>TheGuardian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u="sng" dirty="0">
                <a:solidFill>
                  <a:srgbClr val="80600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rPr>
              <a:t>https://www.theguardian.com/games/2022/may/24/pushing-buttons-violent-video-games</a:t>
            </a:r>
            <a:r>
              <a:rPr lang="en-US" sz="1800" i="1"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800" dirty="0">
              <a:effectLst/>
              <a:latin typeface="Times New Roman" panose="02020603050405020304" pitchFamily="18" charset="0"/>
              <a:ea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rPr>
              <a:t>Denson, T., F., </a:t>
            </a:r>
            <a:r>
              <a:rPr lang="en-US" sz="1800" dirty="0" err="1">
                <a:effectLst/>
                <a:latin typeface="Times New Roman" panose="02020603050405020304" pitchFamily="18" charset="0"/>
                <a:ea typeface="Times New Roman" panose="02020603050405020304" pitchFamily="18" charset="0"/>
              </a:rPr>
              <a:t>Kasumovic</a:t>
            </a:r>
            <a:r>
              <a:rPr lang="en-US" sz="1800" dirty="0">
                <a:effectLst/>
                <a:latin typeface="Times New Roman" panose="02020603050405020304" pitchFamily="18" charset="0"/>
                <a:ea typeface="Times New Roman" panose="02020603050405020304" pitchFamily="18" charset="0"/>
              </a:rPr>
              <a:t>, M., M., Harmon-Jones, E. (2022). Understanding the Desire to Play Violent Video Games: An Integrative Motivational Theory. </a:t>
            </a:r>
            <a:r>
              <a:rPr lang="en-US" sz="1800" i="1" dirty="0">
                <a:effectLst/>
                <a:latin typeface="Times New Roman" panose="02020603050405020304" pitchFamily="18" charset="0"/>
                <a:ea typeface="Times New Roman" panose="02020603050405020304" pitchFamily="18" charset="0"/>
              </a:rPr>
              <a:t>American Psychological Association</a:t>
            </a:r>
            <a:r>
              <a:rPr lang="en-US" sz="1800" dirty="0">
                <a:effectLst/>
                <a:latin typeface="Times New Roman" panose="02020603050405020304" pitchFamily="18" charset="0"/>
                <a:ea typeface="Times New Roman" panose="02020603050405020304" pitchFamily="18" charset="0"/>
              </a:rPr>
              <a:t>. 8(2). 161-173.</a:t>
            </a:r>
          </a:p>
          <a:p>
            <a:r>
              <a:rPr lang="en-US" sz="1800" dirty="0" err="1">
                <a:effectLst/>
                <a:latin typeface="Times New Roman" panose="02020603050405020304" pitchFamily="18" charset="0"/>
                <a:ea typeface="Times New Roman" panose="02020603050405020304" pitchFamily="18" charset="0"/>
              </a:rPr>
              <a:t>Lavandier</a:t>
            </a:r>
            <a:r>
              <a:rPr lang="en-US" sz="1800" dirty="0">
                <a:effectLst/>
                <a:latin typeface="Times New Roman" panose="02020603050405020304" pitchFamily="18" charset="0"/>
                <a:ea typeface="Times New Roman" panose="02020603050405020304" pitchFamily="18" charset="0"/>
              </a:rPr>
              <a:t>, A., M. (2016, October 7). Debunked: The “Gamer” Stereotype. </a:t>
            </a:r>
            <a:r>
              <a:rPr lang="en-US" sz="1800" i="1" dirty="0">
                <a:effectLst/>
                <a:latin typeface="Times New Roman" panose="02020603050405020304" pitchFamily="18" charset="0"/>
                <a:ea typeface="Times New Roman" panose="02020603050405020304" pitchFamily="18" charset="0"/>
              </a:rPr>
              <a:t>Medium</a:t>
            </a:r>
            <a:r>
              <a:rPr lang="en-US" sz="1800" dirty="0">
                <a:effectLst/>
                <a:latin typeface="Times New Roman" panose="02020603050405020304" pitchFamily="18" charset="0"/>
                <a:ea typeface="Times New Roman" panose="02020603050405020304" pitchFamily="18" charset="0"/>
              </a:rPr>
              <a:t>. </a:t>
            </a:r>
            <a:r>
              <a:rPr lang="en-US" sz="1800" u="sng" dirty="0">
                <a:solidFill>
                  <a:srgbClr val="806000"/>
                </a:solidFill>
                <a:effectLst/>
                <a:latin typeface="Times New Roman" panose="02020603050405020304" pitchFamily="18" charset="0"/>
                <a:ea typeface="Times New Roman" panose="02020603050405020304" pitchFamily="18" charset="0"/>
                <a:hlinkClick r:id="rId3"/>
              </a:rPr>
              <a:t>https://medium.com/the-nerd-castle/debunked-the-gamer-stereotype-69be0e4ee0d7</a:t>
            </a:r>
            <a:endParaRPr lang="en-US" sz="1800" u="sng" dirty="0">
              <a:solidFill>
                <a:srgbClr val="806000"/>
              </a:solidFill>
              <a:effectLst/>
              <a:latin typeface="Times New Roman" panose="02020603050405020304" pitchFamily="18" charset="0"/>
              <a:ea typeface="Times New Roman" panose="02020603050405020304" pitchFamily="18" charset="0"/>
            </a:endParaRPr>
          </a:p>
          <a:p>
            <a:r>
              <a:rPr lang="en-US" dirty="0">
                <a:hlinkClick r:id="rId4"/>
              </a:rPr>
              <a:t>https://www.rkowert.com/</a:t>
            </a:r>
            <a:endParaRPr lang="en-US" dirty="0"/>
          </a:p>
          <a:p>
            <a:endParaRPr lang="en-US" dirty="0"/>
          </a:p>
        </p:txBody>
      </p:sp>
    </p:spTree>
    <p:extLst>
      <p:ext uri="{BB962C8B-B14F-4D97-AF65-F5344CB8AC3E}">
        <p14:creationId xmlns:p14="http://schemas.microsoft.com/office/powerpoint/2010/main" val="1521540019"/>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266</TotalTime>
  <Words>579</Words>
  <Application>Microsoft Office PowerPoint</Application>
  <PresentationFormat>Widescreen</PresentationFormat>
  <Paragraphs>41</Paragraphs>
  <Slides>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Century Gothic</vt:lpstr>
      <vt:lpstr>Times New Roman</vt:lpstr>
      <vt:lpstr>Vapor Trail</vt:lpstr>
      <vt:lpstr>Digital Union</vt:lpstr>
      <vt:lpstr>Digital Union - Intro</vt:lpstr>
      <vt:lpstr>Digital Union - Purpose</vt:lpstr>
      <vt:lpstr>Digital Union - Process</vt:lpstr>
      <vt:lpstr>Digital Union - Deliverables</vt:lpstr>
      <vt:lpstr>Digital Union - Challenges</vt:lpstr>
      <vt:lpstr>Digital Union - Refernces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Union</dc:title>
  <dc:creator>Elijah Washington</dc:creator>
  <cp:lastModifiedBy>Elijah Washington</cp:lastModifiedBy>
  <cp:revision>3</cp:revision>
  <dcterms:created xsi:type="dcterms:W3CDTF">2022-10-22T19:27:36Z</dcterms:created>
  <dcterms:modified xsi:type="dcterms:W3CDTF">2022-10-24T01:53:12Z</dcterms:modified>
</cp:coreProperties>
</file>

<file path=docProps/thumbnail.jpeg>
</file>